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1" r:id="rId1"/>
  </p:sldMasterIdLst>
  <p:sldIdLst>
    <p:sldId id="256" r:id="rId2"/>
    <p:sldId id="303" r:id="rId3"/>
    <p:sldId id="305" r:id="rId4"/>
    <p:sldId id="304" r:id="rId5"/>
    <p:sldId id="306" r:id="rId6"/>
    <p:sldId id="302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22" r:id="rId15"/>
    <p:sldId id="314" r:id="rId16"/>
    <p:sldId id="315" r:id="rId17"/>
    <p:sldId id="260" r:id="rId18"/>
    <p:sldId id="317" r:id="rId19"/>
    <p:sldId id="316" r:id="rId20"/>
    <p:sldId id="319" r:id="rId21"/>
    <p:sldId id="320" r:id="rId22"/>
    <p:sldId id="318" r:id="rId23"/>
    <p:sldId id="28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37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F85648D-267C-4F54-90B5-C36298A60516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EFA54D-B4D9-624F-9A44-F5942DE5A8E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D2C516-B2B6-5543-A080-7EDBF82AE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&amp;esrc=s&amp;source=images&amp;cd=&amp;docid=8fU9dsd-LFMmrM&amp;tbnid=ErcyGJ2bGfalwM:&amp;ved=&amp;url=http://science.howstuffworks.com/mars-curiosity-rover3.htm&amp;ei=ETIVUYrsK6WG0QG-84DgAg&amp;bvm=bv.42080656,d.dmQ&amp;psig=AFQjCNFqq-MuUpP5mxBW-pElwylBJkE2jA&amp;ust=1360429946093132" TargetMode="External"/><Relationship Id="rId3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69" y="1016000"/>
            <a:ext cx="5724862" cy="102519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Our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1568" y="2629647"/>
            <a:ext cx="6717255" cy="20572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How Common Core Curriculum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Has Changed GT Mathematics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86932"/>
            <a:ext cx="9144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By Atholton Elementary Students:</a:t>
            </a: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Xan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Tori</a:t>
            </a:r>
            <a:r>
              <a:rPr lang="en-US" sz="2400" dirty="0" smtClean="0">
                <a:solidFill>
                  <a:srgbClr val="000000"/>
                </a:solidFill>
              </a:rPr>
              <a:t>, Brendan </a:t>
            </a:r>
            <a:r>
              <a:rPr lang="en-US" sz="2400" smtClean="0">
                <a:solidFill>
                  <a:srgbClr val="000000"/>
                </a:solidFill>
              </a:rPr>
              <a:t>&amp; </a:t>
            </a:r>
            <a:r>
              <a:rPr lang="en-US" sz="2400" smtClean="0">
                <a:solidFill>
                  <a:srgbClr val="000000"/>
                </a:solidFill>
              </a:rPr>
              <a:t>Jensen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8118" y="1050082"/>
            <a:ext cx="2061882" cy="5035177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“…there are multiple answers that you can get by going about the problem using different strategies.” 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DSCN43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9" y="1050082"/>
            <a:ext cx="6336900" cy="4757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602941"/>
            <a:ext cx="8162365" cy="91703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“Sometimes we make the problems, and we create them so they are challenging for our own level and intellect.”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30" y="201051"/>
            <a:ext cx="6954323" cy="521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79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02"/>
            <a:ext cx="4643544" cy="6191392"/>
          </a:xfrm>
          <a:prstGeom prst="rect">
            <a:avLst/>
          </a:prstGeom>
        </p:spPr>
      </p:pic>
      <p:pic>
        <p:nvPicPr>
          <p:cNvPr id="5" name="Picture 4" descr="IMG_23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32" y="1"/>
            <a:ext cx="5366371" cy="4024778"/>
          </a:xfrm>
          <a:prstGeom prst="rect">
            <a:avLst/>
          </a:prstGeom>
        </p:spPr>
      </p:pic>
      <p:pic>
        <p:nvPicPr>
          <p:cNvPr id="6" name="Picture 5" descr="IMG_23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486" y="4024779"/>
            <a:ext cx="4823572" cy="3617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118" y="1524000"/>
            <a:ext cx="2016021" cy="5916706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incorporated math into the process of raising 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the butter-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flies.” 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ka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22" y="179294"/>
            <a:ext cx="7346087" cy="6110171"/>
          </a:xfrm>
          <a:prstGeom prst="rect">
            <a:avLst/>
          </a:prstGeom>
        </p:spPr>
      </p:pic>
      <p:pic>
        <p:nvPicPr>
          <p:cNvPr id="5" name="Picture 4" descr="Screen shot 2013-03-20 at 11.25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3" y="4705350"/>
            <a:ext cx="24638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513294"/>
            <a:ext cx="8162365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tracked the Monarchs’ pattern in flying after tagging and releasing our own Monarchs.”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3-03-20 at 12.17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23" y="386940"/>
            <a:ext cx="6668900" cy="512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58588"/>
            <a:ext cx="8162365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decided we would each create a glyph composed of activities we like to do.” 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butter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0" y="1512794"/>
            <a:ext cx="7126941" cy="534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8235" y="717176"/>
            <a:ext cx="2106706" cy="5602941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recorded the Spanish translations on the key, because we wanted the school children in Mexico to 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learn about who we are.” 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broo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471" y="478117"/>
            <a:ext cx="7470588" cy="5602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-image95FC9619-9248-40F2-8F81-4F7D1F9F65BE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0" y="322961"/>
            <a:ext cx="8392784" cy="5680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863" y="6003695"/>
            <a:ext cx="527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“…we wanted to help in some way.”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08" y="-1550497"/>
            <a:ext cx="6095253" cy="4571440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266" y="-454937"/>
            <a:ext cx="6678893" cy="5009170"/>
          </a:xfrm>
          <a:prstGeom prst="rect">
            <a:avLst/>
          </a:prstGeom>
        </p:spPr>
      </p:pic>
      <p:pic>
        <p:nvPicPr>
          <p:cNvPr id="8" name="Picture 7" descr="Screen shot 2013-03-20 at 11.25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935" y="3931818"/>
            <a:ext cx="4603383" cy="292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20 at 12.36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9144000" cy="68818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676588" y="971173"/>
            <a:ext cx="2689412" cy="176305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8773" y="423893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Our Symbolic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Monarch!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24" y="527943"/>
            <a:ext cx="3272211" cy="2454159"/>
          </a:xfrm>
          <a:prstGeom prst="rect">
            <a:avLst/>
          </a:prstGeom>
        </p:spPr>
      </p:pic>
      <p:pic>
        <p:nvPicPr>
          <p:cNvPr id="5" name="Picture 4" descr="IMG_22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24" y="3532561"/>
            <a:ext cx="3251200" cy="2438400"/>
          </a:xfrm>
          <a:prstGeom prst="rect">
            <a:avLst/>
          </a:prstGeom>
        </p:spPr>
      </p:pic>
      <p:pic>
        <p:nvPicPr>
          <p:cNvPr id="6" name="Picture 5" descr="IMG_22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04" y="3532561"/>
            <a:ext cx="3251200" cy="2438400"/>
          </a:xfrm>
          <a:prstGeom prst="rect">
            <a:avLst/>
          </a:prstGeom>
        </p:spPr>
      </p:pic>
      <p:pic>
        <p:nvPicPr>
          <p:cNvPr id="7" name="Picture 6" descr="IMG_22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704" y="543702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7040" y="298210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Xan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81377" y="29821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Tori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1121" y="5970961"/>
            <a:ext cx="10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Brendan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81377" y="5970961"/>
            <a:ext cx="8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Jensen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ns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77" y="881529"/>
            <a:ext cx="7502287" cy="563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82" y="142864"/>
            <a:ext cx="90096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000000"/>
                </a:solidFill>
              </a:rPr>
              <a:t>“…using integers on a coordinate plane to plan a bedroom layout…”</a:t>
            </a:r>
            <a:endParaRPr lang="en-US" sz="2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3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67" y="1108262"/>
            <a:ext cx="4312303" cy="5749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8235"/>
            <a:ext cx="92764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rgbClr val="000000"/>
                </a:solidFill>
              </a:rPr>
              <a:t>“…we used integers to keep track of expenses and earnings based on a budget…”</a:t>
            </a:r>
            <a:endParaRPr lang="en-US" sz="23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3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2" y="1177350"/>
            <a:ext cx="6917765" cy="5193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412" y="388471"/>
            <a:ext cx="8596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“…choosing our own items and keeping an accurate budget.”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4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8" y="222624"/>
            <a:ext cx="7629605" cy="5728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25492"/>
            <a:ext cx="90147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rgbClr val="000000"/>
                </a:solidFill>
              </a:rPr>
              <a:t>“We created our own board games based upon positive and negative numbers.”</a:t>
            </a:r>
            <a:endParaRPr lang="en-US" sz="23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9177" y="642471"/>
            <a:ext cx="1750359" cy="5812118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learned about something important in science and history and, once again, connected that with math skills and concepts</a:t>
            </a:r>
            <a:r>
              <a:rPr lang="en-US" dirty="0" smtClean="0">
                <a:solidFill>
                  <a:srgbClr val="000000"/>
                </a:solidFill>
              </a:rPr>
              <a:t>.”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http://static.ddmcdn.com/gif/mars-curiosity-rover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8695" y="463176"/>
            <a:ext cx="4623547" cy="581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642" y="5863794"/>
            <a:ext cx="8162365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…we used some engineering skills to build our own miniature rovers using </a:t>
            </a:r>
            <a:r>
              <a:rPr lang="en-US" sz="2800" i="1" dirty="0" err="1" smtClean="0">
                <a:solidFill>
                  <a:srgbClr val="000000"/>
                </a:solidFill>
              </a:rPr>
              <a:t>Legos</a:t>
            </a:r>
            <a:r>
              <a:rPr lang="en-US" sz="2800" i="1" dirty="0" smtClean="0">
                <a:solidFill>
                  <a:srgbClr val="000000"/>
                </a:solidFill>
              </a:rPr>
              <a:t> and </a:t>
            </a:r>
            <a:r>
              <a:rPr lang="en-US" sz="2800" i="1" dirty="0" err="1" smtClean="0">
                <a:solidFill>
                  <a:srgbClr val="000000"/>
                </a:solidFill>
              </a:rPr>
              <a:t>K’Nex</a:t>
            </a:r>
            <a:r>
              <a:rPr lang="en-US" sz="2800" i="1" dirty="0" smtClean="0">
                <a:solidFill>
                  <a:srgbClr val="000000"/>
                </a:solidFill>
              </a:rPr>
              <a:t>.”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r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2" y="350500"/>
            <a:ext cx="7343087" cy="5513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7175" y="762000"/>
            <a:ext cx="2480237" cy="5274235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“We measured, we converted between decimals and fractions, and we computed using fractions and mixed numbers.”</a:t>
            </a:r>
            <a:endParaRPr lang="en-US" sz="32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DSCN4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35" y="313765"/>
            <a:ext cx="4681209" cy="623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842000"/>
            <a:ext cx="8162365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did this by measuring the distances our rovers traveled when rolled down a ramp.”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ra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89" y="154450"/>
            <a:ext cx="7575176" cy="568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722471"/>
            <a:ext cx="8162365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had to measure and convert to find dimensions to construct a rover crate.”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meas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04" y="299757"/>
            <a:ext cx="6842698" cy="5137596"/>
          </a:xfrm>
          <a:prstGeom prst="rect">
            <a:avLst/>
          </a:prstGeom>
        </p:spPr>
      </p:pic>
      <p:pic>
        <p:nvPicPr>
          <p:cNvPr id="5" name="Picture 4" descr="DSCN4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05" y="628463"/>
            <a:ext cx="2815225" cy="2113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705" y="5812118"/>
            <a:ext cx="8162365" cy="7010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“We also made scale drawings for rover blueprints.”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timo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72" y="135416"/>
            <a:ext cx="7560727" cy="567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1" y="0"/>
            <a:ext cx="5143500" cy="6858000"/>
          </a:xfrm>
          <a:prstGeom prst="rect">
            <a:avLst/>
          </a:prstGeom>
          <a:scene3d>
            <a:camera prst="orthographicFront">
              <a:rot lat="300000" lon="0" rev="54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404472" y="4781174"/>
            <a:ext cx="646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Monty is 2 inches long and ready to </a:t>
            </a:r>
          </a:p>
          <a:p>
            <a:pPr algn="ctr"/>
            <a:r>
              <a:rPr lang="en-US" sz="2400" b="1" dirty="0" smtClean="0"/>
              <a:t>form her chrysalis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877" y="5767294"/>
            <a:ext cx="8162365" cy="701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…hands-on way of learning math.”</a:t>
            </a:r>
            <a:endParaRPr lang="en-US" sz="32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DSCN41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54" y="224118"/>
            <a:ext cx="7382882" cy="5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3132"/>
            <a:ext cx="9681508" cy="72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ri jo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6" y="1067710"/>
            <a:ext cx="7401641" cy="5551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4471" y="209176"/>
            <a:ext cx="632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“Common Core makes math more fun.”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y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06" y="1535207"/>
            <a:ext cx="6499412" cy="4874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06" y="278130"/>
            <a:ext cx="8008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“Now we start with the big idea,</a:t>
            </a:r>
          </a:p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and we discover the math within it.” 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4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0" y="2032000"/>
            <a:ext cx="6029689" cy="45271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35706"/>
            <a:ext cx="9144000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“…students work together and learn to be cooperative as well as independent.  It’s more engaging, and we are learning helpful strategies for working through problems in the future. 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9" y="926353"/>
            <a:ext cx="2528140" cy="5931647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“…on a task, you are using your abilities and what you know and applying them to a certain situation, so you really have to </a:t>
            </a:r>
            <a:r>
              <a:rPr lang="en-US" sz="2800" b="1" i="1" dirty="0" smtClean="0">
                <a:solidFill>
                  <a:srgbClr val="000000"/>
                </a:solidFill>
              </a:rPr>
              <a:t>know </a:t>
            </a:r>
            <a:r>
              <a:rPr lang="en-US" sz="2800" i="1" dirty="0" smtClean="0">
                <a:solidFill>
                  <a:srgbClr val="000000"/>
                </a:solidFill>
              </a:rPr>
              <a:t>the math.” </a:t>
            </a:r>
          </a:p>
          <a:p>
            <a:endParaRPr lang="en-US" dirty="0"/>
          </a:p>
        </p:txBody>
      </p:sp>
      <p:pic>
        <p:nvPicPr>
          <p:cNvPr id="4" name="Picture 3" descr="ka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959" y="-324766"/>
            <a:ext cx="5392924" cy="718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363882"/>
            <a:ext cx="8162365" cy="701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“One big task leads to multiple concepts – it all flows.  We are now learning the application of knowledge…” 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joh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98" y="243754"/>
            <a:ext cx="6678549" cy="5014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8282</TotalTime>
  <Words>469</Words>
  <Application>Microsoft Macintosh PowerPoint</Application>
  <PresentationFormat>On-screen Show (4:3)</PresentationFormat>
  <Paragraphs>41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Venture</vt:lpstr>
      <vt:lpstr>Our Analysis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County Administrator</dc:creator>
  <cp:lastModifiedBy>Howard County Administrator</cp:lastModifiedBy>
  <cp:revision>14</cp:revision>
  <dcterms:created xsi:type="dcterms:W3CDTF">2013-05-30T11:28:37Z</dcterms:created>
  <dcterms:modified xsi:type="dcterms:W3CDTF">2013-05-30T11:29:21Z</dcterms:modified>
</cp:coreProperties>
</file>